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4"/>
  </p:sldMasterIdLst>
  <p:notesMasterIdLst>
    <p:notesMasterId r:id="rId8"/>
  </p:notesMasterIdLst>
  <p:sldIdLst>
    <p:sldId id="267" r:id="rId5"/>
    <p:sldId id="269" r:id="rId6"/>
    <p:sldId id="266" r:id="rId7"/>
  </p:sldIdLst>
  <p:sldSz cx="9906000" cy="6858000" type="A4"/>
  <p:notesSz cx="7104063" cy="10234613"/>
  <p:embeddedFontLst>
    <p:embeddedFont>
      <p:font typeface="맑은 고딕" panose="020B0503020000020004" pitchFamily="50" charset="-127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Trebuchet MS" panose="020B060302020202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326" userDrawn="1">
          <p15:clr>
            <a:srgbClr val="A4A3A4"/>
          </p15:clr>
        </p15:guide>
        <p15:guide id="2" orient="horz" pos="2523" userDrawn="1">
          <p15:clr>
            <a:srgbClr val="A4A3A4"/>
          </p15:clr>
        </p15:guide>
        <p15:guide id="3" pos="2031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학 이" initials="권이" lastIdx="0" clrIdx="0">
    <p:extLst>
      <p:ext uri="{19B8F6BF-5375-455C-9EA6-DF929625EA0E}">
        <p15:presenceInfo xmlns:p15="http://schemas.microsoft.com/office/powerpoint/2012/main" userId="권학 이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588F"/>
    <a:srgbClr val="004960"/>
    <a:srgbClr val="C8C3EB"/>
    <a:srgbClr val="FFFAEF"/>
    <a:srgbClr val="0089B4"/>
    <a:srgbClr val="53EBFF"/>
    <a:srgbClr val="3F3399"/>
    <a:srgbClr val="C0DEF6"/>
    <a:srgbClr val="E480DD"/>
    <a:srgbClr val="443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01" autoAdjust="0"/>
    <p:restoredTop sz="95092" autoAdjust="0"/>
  </p:normalViewPr>
  <p:slideViewPr>
    <p:cSldViewPr>
      <p:cViewPr varScale="1">
        <p:scale>
          <a:sx n="108" d="100"/>
          <a:sy n="108" d="100"/>
        </p:scale>
        <p:origin x="762" y="114"/>
      </p:cViewPr>
      <p:guideLst>
        <p:guide pos="2326"/>
        <p:guide orient="horz" pos="2523"/>
        <p:guide pos="2031"/>
        <p:guide orient="horz" pos="2364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8427" cy="513508"/>
          </a:xfrm>
          <a:prstGeom prst="rect">
            <a:avLst/>
          </a:prstGeom>
        </p:spPr>
        <p:txBody>
          <a:bodyPr vert="horz" lIns="94723" tIns="47362" rIns="94723" bIns="473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4" y="0"/>
            <a:ext cx="3078427" cy="513508"/>
          </a:xfrm>
          <a:prstGeom prst="rect">
            <a:avLst/>
          </a:prstGeom>
        </p:spPr>
        <p:txBody>
          <a:bodyPr vert="horz" lIns="94723" tIns="47362" rIns="94723" bIns="47362" rtlCol="0"/>
          <a:lstStyle>
            <a:lvl1pPr algn="r">
              <a:defRPr sz="1200"/>
            </a:lvl1pPr>
          </a:lstStyle>
          <a:p>
            <a:fld id="{D6F2A6BE-F606-4166-A771-AB61F354E65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8863" y="1279525"/>
            <a:ext cx="4986337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23" tIns="47362" rIns="94723" bIns="473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9" y="4925411"/>
            <a:ext cx="5683250" cy="4029879"/>
          </a:xfrm>
          <a:prstGeom prst="rect">
            <a:avLst/>
          </a:prstGeom>
        </p:spPr>
        <p:txBody>
          <a:bodyPr vert="horz" lIns="94723" tIns="47362" rIns="94723" bIns="4736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721108"/>
            <a:ext cx="3078427" cy="513507"/>
          </a:xfrm>
          <a:prstGeom prst="rect">
            <a:avLst/>
          </a:prstGeom>
        </p:spPr>
        <p:txBody>
          <a:bodyPr vert="horz" lIns="94723" tIns="47362" rIns="94723" bIns="473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4" y="9721108"/>
            <a:ext cx="3078427" cy="513507"/>
          </a:xfrm>
          <a:prstGeom prst="rect">
            <a:avLst/>
          </a:prstGeom>
        </p:spPr>
        <p:txBody>
          <a:bodyPr vert="horz" lIns="94723" tIns="47362" rIns="94723" bIns="47362" rtlCol="0" anchor="b"/>
          <a:lstStyle>
            <a:lvl1pPr algn="r">
              <a:defRPr sz="1200"/>
            </a:lvl1pPr>
          </a:lstStyle>
          <a:p>
            <a:fld id="{5BFFDCEA-5A7C-485B-96A4-CF25CDB78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8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FDCEA-5A7C-485B-96A4-CF25CDB785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83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FDCEA-5A7C-485B-96A4-CF25CDB785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8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96000"/>
            <a:ext cx="9114471" cy="120015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>
              <a:defRPr lang="en-US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>
              <a:defRPr lang="en-US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>
              <a:defRPr lang="en-US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>
              <a:defRPr lang="en-US" dirty="0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000" y="828000"/>
            <a:ext cx="9144000" cy="360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0070C0"/>
                </a:solidFill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3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26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008000"/>
            <a:ext cx="9114472" cy="1148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3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906000" cy="4423410"/>
          </a:xfrm>
        </p:spPr>
        <p:txBody>
          <a:bodyPr anchor="b"/>
          <a:lstStyle>
            <a:lvl1pPr>
              <a:defRPr sz="6000">
                <a:solidFill>
                  <a:srgbClr val="EFF4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2960" y="4589465"/>
            <a:ext cx="462684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9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4410" y="6583680"/>
            <a:ext cx="7429500" cy="229237"/>
          </a:xfrm>
        </p:spPr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07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0000" y="1008000"/>
            <a:ext cx="4495801" cy="4351338"/>
          </a:xfrm>
          <a:solidFill>
            <a:schemeClr val="bg1"/>
          </a:solidFill>
          <a:effectLst>
            <a:softEdge rad="63500"/>
          </a:effectLst>
        </p:spPr>
        <p:txBody>
          <a:bodyPr vert="horz" wrap="square" lIns="144000" tIns="108000" rIns="144000" bIns="108000" rtlCol="0">
            <a:noAutofit/>
          </a:bodyPr>
          <a:lstStyle>
            <a:lvl1pPr>
              <a:defRPr lang="en-US" sz="2400"/>
            </a:lvl1pPr>
            <a:lvl2pPr marL="263525" indent="-128588">
              <a:defRPr lang="en-US" sz="2000"/>
            </a:lvl2pPr>
            <a:lvl3pPr marL="355600" indent="-136525">
              <a:defRPr lang="en-US"/>
            </a:lvl3pPr>
            <a:lvl4pPr marL="447675" indent="-130175">
              <a:defRPr lang="en-US"/>
            </a:lvl4pPr>
            <a:lvl5pPr marL="538163" indent="-136525"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40000" y="1008000"/>
            <a:ext cx="4494846" cy="4351338"/>
          </a:xfrm>
        </p:spPr>
        <p:txBody>
          <a:bodyPr wrap="square"/>
          <a:lstStyle>
            <a:lvl1pPr>
              <a:defRPr sz="2400"/>
            </a:lvl1pPr>
            <a:lvl2pPr marL="263525" indent="-136525">
              <a:defRPr sz="2000"/>
            </a:lvl2pPr>
            <a:lvl3pPr marL="355600" indent="-136525">
              <a:defRPr sz="2000"/>
            </a:lvl3pPr>
            <a:lvl4pPr marL="447675" indent="-138113">
              <a:defRPr sz="1800"/>
            </a:lvl4pPr>
            <a:lvl5pPr marL="538163" indent="-136525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2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858203"/>
            <a:ext cx="4320000" cy="36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0000" y="1296000"/>
            <a:ext cx="4320000" cy="36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858203"/>
            <a:ext cx="4320000" cy="36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1296000"/>
            <a:ext cx="4320000" cy="36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2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8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D8A76-5C03-4EDB-940A-6E1247BD1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460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3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9999" y="1007999"/>
            <a:ext cx="9149759" cy="137688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 </a:t>
            </a:r>
            <a:r>
              <a:rPr lang="en-US" altLang="ko-KR" dirty="0" err="1"/>
              <a:t>Kopub</a:t>
            </a:r>
            <a:r>
              <a:rPr lang="ko-KR" altLang="en-US" dirty="0"/>
              <a:t> </a:t>
            </a:r>
            <a:r>
              <a:rPr lang="ko-KR" altLang="en-US" dirty="0" err="1"/>
              <a:t>돋음체</a:t>
            </a:r>
            <a:r>
              <a:rPr lang="ko-KR" altLang="en-US" dirty="0"/>
              <a:t> </a:t>
            </a:r>
            <a:r>
              <a:rPr lang="en-US" altLang="ko-KR" dirty="0"/>
              <a:t>+ Calibri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4568" y="6537960"/>
            <a:ext cx="7359342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00000"/>
                </a:solidFill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/>
              <a:t>Qunova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500" y="6537960"/>
            <a:ext cx="937259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C95CE319-8500-4D0B-917C-F9D2D394D5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그림 8">
            <a:extLst>
              <a:ext uri="{FF2B5EF4-FFF2-40B4-BE49-F238E27FC236}">
                <a16:creationId xmlns:a16="http://schemas.microsoft.com/office/drawing/2014/main" id="{396F3671-D86D-469B-930D-33BE06EFB34D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13"/>
          <a:srcRect l="11053" t="25677" r="21852" b="15666"/>
          <a:stretch/>
        </p:blipFill>
        <p:spPr>
          <a:xfrm>
            <a:off x="1" y="6457712"/>
            <a:ext cx="740532" cy="4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6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3" r:id="rId3"/>
    <p:sldLayoutId id="2147483661" r:id="rId4"/>
    <p:sldLayoutId id="2147483664" r:id="rId5"/>
    <p:sldLayoutId id="2147483665" r:id="rId6"/>
    <p:sldLayoutId id="2147483666" r:id="rId7"/>
    <p:sldLayoutId id="2147483667" r:id="rId8"/>
    <p:sldLayoutId id="2147483671" r:id="rId9"/>
    <p:sldLayoutId id="2147483670" r:id="rId10"/>
    <p:sldLayoutId id="2147483669" r:id="rId11"/>
  </p:sldLayoutIdLst>
  <p:hf hdr="0" dt="0"/>
  <p:txStyles>
    <p:titleStyle>
      <a:lvl1pPr marL="354013" indent="0"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2332038" algn="l"/>
        </a:tabLst>
        <a:defRPr sz="4400" kern="1200">
          <a:solidFill>
            <a:schemeClr val="bg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300"/>
        </a:spcBef>
        <a:buFont typeface="Calibri" panose="020F0502020204030204" pitchFamily="34" charset="0"/>
        <a:buChar char=" "/>
        <a:defRPr lang="en-US" sz="2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363538" indent="-2286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24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2pPr>
      <a:lvl3pPr marL="631825" indent="-2286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20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3pPr>
      <a:lvl4pPr marL="901700" indent="-2286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4pPr>
      <a:lvl5pPr marL="1169988" indent="-2286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jp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7D848C-8AB4-4C51-90A6-FCB622AD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z="1200" smtClean="0">
                <a:latin typeface="Trebuchet MS" panose="020B0603020202020204" pitchFamily="34" charset="0"/>
              </a:rPr>
              <a:t>1</a:t>
            </a:fld>
            <a:endParaRPr lang="en-US" sz="1200">
              <a:latin typeface="Trebuchet MS" panose="020B0603020202020204" pitchFamily="34" charset="0"/>
            </a:endParaRPr>
          </a:p>
        </p:txBody>
      </p:sp>
      <p:sp>
        <p:nvSpPr>
          <p:cNvPr id="25" name="바닥글 개체 틀 3">
            <a:extLst>
              <a:ext uri="{FF2B5EF4-FFF2-40B4-BE49-F238E27FC236}">
                <a16:creationId xmlns:a16="http://schemas.microsoft.com/office/drawing/2014/main" id="{72949786-F669-4F56-AEC0-6B36FE6F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4568" y="6537960"/>
            <a:ext cx="7359342" cy="229237"/>
          </a:xfrm>
        </p:spPr>
        <p:txBody>
          <a:bodyPr/>
          <a:lstStyle/>
          <a:p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Qunova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 Computing © 2021 Hackathon – Credits to </a:t>
            </a:r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Gwonhak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, Minjin, Kevin, Francesco, Willy.</a:t>
            </a:r>
            <a:endParaRPr lang="en-US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pic>
        <p:nvPicPr>
          <p:cNvPr id="31" name="그래픽 30" descr="랩톱">
            <a:extLst>
              <a:ext uri="{FF2B5EF4-FFF2-40B4-BE49-F238E27FC236}">
                <a16:creationId xmlns:a16="http://schemas.microsoft.com/office/drawing/2014/main" id="{56FDE87F-176D-4318-A505-84B8F3ADE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580" b="18398"/>
          <a:stretch/>
        </p:blipFill>
        <p:spPr>
          <a:xfrm>
            <a:off x="164468" y="2183294"/>
            <a:ext cx="4490448" cy="244763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5D5C11D-8178-40D9-A52C-FFD8725B79C2}"/>
              </a:ext>
            </a:extLst>
          </p:cNvPr>
          <p:cNvSpPr/>
          <p:nvPr/>
        </p:nvSpPr>
        <p:spPr>
          <a:xfrm>
            <a:off x="4643334" y="3359490"/>
            <a:ext cx="2664296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Improvements in run-time</a:t>
            </a:r>
            <a:endParaRPr lang="en-US" sz="16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F19FC3D-B0F9-41B0-A3F0-FE2CE4FC2820}"/>
              </a:ext>
            </a:extLst>
          </p:cNvPr>
          <p:cNvSpPr/>
          <p:nvPr/>
        </p:nvSpPr>
        <p:spPr>
          <a:xfrm>
            <a:off x="3836876" y="2366667"/>
            <a:ext cx="3024335" cy="77711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QML – What we expect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243533B-A53A-4E87-9288-4020376E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1988840"/>
          </a:xfrm>
        </p:spPr>
        <p:txBody>
          <a:bodyPr>
            <a:normAutofit/>
          </a:bodyPr>
          <a:lstStyle/>
          <a:p>
            <a:r>
              <a:rPr lang="en-US" altLang="ko-KR" dirty="0"/>
              <a:t>Hackathon 2021: </a:t>
            </a:r>
            <a:r>
              <a:rPr lang="en-US" altLang="ko-KR" dirty="0" err="1"/>
              <a:t>Rigetti</a:t>
            </a:r>
            <a:r>
              <a:rPr lang="en-US" altLang="ko-KR" dirty="0"/>
              <a:t> Challenge</a:t>
            </a:r>
            <a:br>
              <a:rPr lang="en-US" altLang="ko-KR" dirty="0"/>
            </a:b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en-US" altLang="ko-KR" sz="3200" dirty="0">
                <a:solidFill>
                  <a:srgbClr val="FF0000"/>
                </a:solidFill>
              </a:rPr>
              <a:t>Quantum Machine Learning (QML) for COVID-19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 descr="디지털 큐브 디자인">
            <a:extLst>
              <a:ext uri="{FF2B5EF4-FFF2-40B4-BE49-F238E27FC236}">
                <a16:creationId xmlns:a16="http://schemas.microsoft.com/office/drawing/2014/main" id="{7257C6AF-5AC5-4E27-BDFC-54D9185D4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86" y="2338701"/>
            <a:ext cx="2488212" cy="186595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2F3FC09-0E5D-48FF-AB4E-32EE67BAF598}"/>
              </a:ext>
            </a:extLst>
          </p:cNvPr>
          <p:cNvSpPr/>
          <p:nvPr/>
        </p:nvSpPr>
        <p:spPr>
          <a:xfrm>
            <a:off x="4643334" y="4135145"/>
            <a:ext cx="3406010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Improvements in learning capacity</a:t>
            </a:r>
            <a:endParaRPr lang="en-US" sz="16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10E3BC8-62EC-4522-8789-BE63BCDC2E03}"/>
              </a:ext>
            </a:extLst>
          </p:cNvPr>
          <p:cNvSpPr/>
          <p:nvPr/>
        </p:nvSpPr>
        <p:spPr>
          <a:xfrm>
            <a:off x="4654916" y="4910800"/>
            <a:ext cx="3538444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Improvements in learning efficiency</a:t>
            </a:r>
            <a:endParaRPr lang="en-US" sz="16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75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45"/>
    </mc:Choice>
    <mc:Fallback xmlns="">
      <p:transition spd="slow" advTm="44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FE291786-9FCF-4043-BD05-CBB43B22C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558" y="3402217"/>
            <a:ext cx="5018201" cy="25129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74F102E-154B-4734-929F-CFA1EBF32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374" y="996897"/>
            <a:ext cx="5040560" cy="16470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630FF5-754A-48CB-8E33-FCD68489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of what our team did is..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987CD0-0EE7-4C2F-9771-BDF18A33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2</a:t>
            </a:fld>
            <a:endParaRPr lang="en-US"/>
          </a:p>
        </p:txBody>
      </p:sp>
      <p:sp>
        <p:nvSpPr>
          <p:cNvPr id="17" name="바닥글 개체 틀 3">
            <a:extLst>
              <a:ext uri="{FF2B5EF4-FFF2-40B4-BE49-F238E27FC236}">
                <a16:creationId xmlns:a16="http://schemas.microsoft.com/office/drawing/2014/main" id="{939A2CFA-A714-4A55-9CF1-EF08E19A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4568" y="6537960"/>
            <a:ext cx="7359342" cy="229237"/>
          </a:xfrm>
        </p:spPr>
        <p:txBody>
          <a:bodyPr/>
          <a:lstStyle/>
          <a:p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Qunova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 Computing © 2021 Hackathon – Credits to </a:t>
            </a:r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Gwonhak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, Minjin, Kevin, Francesco, Willy.</a:t>
            </a:r>
            <a:endParaRPr lang="en-US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F67EB43-7E0E-4F26-BA35-546BD751B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950652"/>
              </p:ext>
            </p:extLst>
          </p:nvPr>
        </p:nvGraphicFramePr>
        <p:xfrm>
          <a:off x="200472" y="1304764"/>
          <a:ext cx="3950688" cy="357889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64384">
                  <a:extLst>
                    <a:ext uri="{9D8B030D-6E8A-4147-A177-3AD203B41FA5}">
                      <a16:colId xmlns:a16="http://schemas.microsoft.com/office/drawing/2014/main" val="4033033734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3155926767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2777386290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742524320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3914429992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995763895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1586325858"/>
                    </a:ext>
                  </a:extLst>
                </a:gridCol>
              </a:tblGrid>
              <a:tr h="349834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858124478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DDX11L1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87419877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WASH7P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5063601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FAM138A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717063521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FAM138F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40224855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553061395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LOC729737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270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857252733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LOC100132287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602773598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LOC100132062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156083272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LOC100133331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72700203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78750589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753797896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648550967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LOC100288069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80224271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LINC00115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526189704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FAM41C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821666054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SAMD11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057496919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NOC2L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1757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2554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1605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5162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98918860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…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405939299"/>
                  </a:ext>
                </a:extLst>
              </a:tr>
            </a:tbl>
          </a:graphicData>
        </a:graphic>
      </p:graphicFrame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63E899F-5ACC-4D07-A910-87BA668D690D}"/>
              </a:ext>
            </a:extLst>
          </p:cNvPr>
          <p:cNvSpPr/>
          <p:nvPr/>
        </p:nvSpPr>
        <p:spPr>
          <a:xfrm>
            <a:off x="200472" y="978896"/>
            <a:ext cx="1305896" cy="357522"/>
          </a:xfrm>
          <a:prstGeom prst="roundRect">
            <a:avLst>
              <a:gd name="adj" fmla="val 1483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Trebuchet MS" panose="020B0603020202020204" pitchFamily="34" charset="0"/>
              </a:rPr>
              <a:t>COVID-19 data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05AA5DD-0A49-4944-9255-671212767462}"/>
              </a:ext>
            </a:extLst>
          </p:cNvPr>
          <p:cNvSpPr/>
          <p:nvPr/>
        </p:nvSpPr>
        <p:spPr>
          <a:xfrm rot="1800000">
            <a:off x="4266464" y="2832462"/>
            <a:ext cx="1080120" cy="229237"/>
          </a:xfrm>
          <a:prstGeom prst="rightArrow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DB077BB-C3F0-485B-A4AC-4858FB73BD58}"/>
              </a:ext>
            </a:extLst>
          </p:cNvPr>
          <p:cNvSpPr/>
          <p:nvPr/>
        </p:nvSpPr>
        <p:spPr>
          <a:xfrm>
            <a:off x="2072680" y="1952836"/>
            <a:ext cx="2073794" cy="1008112"/>
          </a:xfrm>
          <a:prstGeom prst="roundRect">
            <a:avLst>
              <a:gd name="adj" fmla="val 14833"/>
            </a:avLst>
          </a:prstGeom>
          <a:solidFill>
            <a:srgbClr val="FFFF00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Dimension reduction (PCA)</a:t>
            </a:r>
            <a:endParaRPr lang="en-US" sz="15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6947011-B387-45D6-A11A-35DD8BD51C29}"/>
              </a:ext>
            </a:extLst>
          </p:cNvPr>
          <p:cNvSpPr/>
          <p:nvPr/>
        </p:nvSpPr>
        <p:spPr>
          <a:xfrm>
            <a:off x="5461890" y="2812317"/>
            <a:ext cx="2073794" cy="1008112"/>
          </a:xfrm>
          <a:prstGeom prst="roundRect">
            <a:avLst>
              <a:gd name="adj" fmla="val 1483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Quantum embedding</a:t>
            </a:r>
            <a:b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</a:br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(Pauli feature map)</a:t>
            </a:r>
            <a:endParaRPr lang="en-US" sz="15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2C01952-A9D9-4FB6-A8FE-8767D86C6B5D}"/>
              </a:ext>
            </a:extLst>
          </p:cNvPr>
          <p:cNvSpPr/>
          <p:nvPr/>
        </p:nvSpPr>
        <p:spPr>
          <a:xfrm>
            <a:off x="2879206" y="4969498"/>
            <a:ext cx="2073794" cy="1008112"/>
          </a:xfrm>
          <a:prstGeom prst="roundRect">
            <a:avLst>
              <a:gd name="adj" fmla="val 14833"/>
            </a:avLst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Machine learning</a:t>
            </a:r>
            <a:endParaRPr lang="en-US" sz="15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401B214-B828-42DA-B7D2-3628DE0710B9}"/>
              </a:ext>
            </a:extLst>
          </p:cNvPr>
          <p:cNvSpPr/>
          <p:nvPr/>
        </p:nvSpPr>
        <p:spPr>
          <a:xfrm rot="8100000">
            <a:off x="4458901" y="4264980"/>
            <a:ext cx="1080120" cy="229237"/>
          </a:xfrm>
          <a:prstGeom prst="rightArrow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3DE018-D6A0-407A-A5D9-D5BC240E82C2}"/>
              </a:ext>
            </a:extLst>
          </p:cNvPr>
          <p:cNvGrpSpPr/>
          <p:nvPr/>
        </p:nvGrpSpPr>
        <p:grpSpPr>
          <a:xfrm>
            <a:off x="4953000" y="4007946"/>
            <a:ext cx="2562225" cy="2488886"/>
            <a:chOff x="4953000" y="4007946"/>
            <a:chExt cx="2562225" cy="248888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41C42C1-271C-4E12-9E3D-FA3CCFD8E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210832"/>
              <a:ext cx="2562225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CC8665E3-2CBD-497A-9D44-C4AD37C76FD3}"/>
                </a:ext>
              </a:extLst>
            </p:cNvPr>
            <p:cNvSpPr/>
            <p:nvPr/>
          </p:nvSpPr>
          <p:spPr>
            <a:xfrm>
              <a:off x="5946484" y="4007946"/>
              <a:ext cx="1454788" cy="357522"/>
            </a:xfrm>
            <a:prstGeom prst="roundRect">
              <a:avLst>
                <a:gd name="adj" fmla="val 148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Training dataset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081581F-60F7-4D4A-970E-075057553FFA}"/>
              </a:ext>
            </a:extLst>
          </p:cNvPr>
          <p:cNvGrpSpPr/>
          <p:nvPr/>
        </p:nvGrpSpPr>
        <p:grpSpPr>
          <a:xfrm>
            <a:off x="7401272" y="4022076"/>
            <a:ext cx="2562225" cy="2474756"/>
            <a:chOff x="7401272" y="4022076"/>
            <a:chExt cx="2562225" cy="247475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7DDA7CF-9225-4F5A-A9E5-20C9B25A29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1272" y="4182257"/>
              <a:ext cx="2562225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EFF9AA8A-CAC7-4856-9EA9-C62908AE2CFE}"/>
                </a:ext>
              </a:extLst>
            </p:cNvPr>
            <p:cNvSpPr/>
            <p:nvPr/>
          </p:nvSpPr>
          <p:spPr>
            <a:xfrm>
              <a:off x="8423910" y="4022076"/>
              <a:ext cx="1305896" cy="357522"/>
            </a:xfrm>
            <a:prstGeom prst="roundRect">
              <a:avLst>
                <a:gd name="adj" fmla="val 148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Test dataset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DDCDB23-C2B8-4EE2-8044-78D4D6FE4A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251"/>
          <a:stretch/>
        </p:blipFill>
        <p:spPr>
          <a:xfrm>
            <a:off x="-20488" y="3416856"/>
            <a:ext cx="4859536" cy="167663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DC2F6A1-3EB2-4CFF-99E4-4B114262C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91" y="5120255"/>
            <a:ext cx="4645681" cy="11270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450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26"/>
    </mc:Choice>
    <mc:Fallback xmlns="">
      <p:transition spd="slow" advTm="44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 animBg="1"/>
      <p:bldP spid="21" grpId="0" animBg="1"/>
      <p:bldP spid="23" grpId="0" animBg="1"/>
      <p:bldP spid="27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655A-C6A7-4F53-94A4-5BB67559D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972969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92D050"/>
                </a:solidFill>
                <a:latin typeface="Trebuchet MS" panose="020B0603020202020204" pitchFamily="34" charset="0"/>
              </a:rPr>
              <a:t>Our result</a:t>
            </a:r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7D848C-8AB4-4C51-90A6-FCB622AD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z="1200" smtClean="0">
                <a:latin typeface="Trebuchet MS" panose="020B0603020202020204" pitchFamily="34" charset="0"/>
              </a:rPr>
              <a:t>3</a:t>
            </a:fld>
            <a:endParaRPr lang="en-US" sz="1200">
              <a:latin typeface="Trebuchet MS" panose="020B0603020202020204" pitchFamily="34" charset="0"/>
            </a:endParaRPr>
          </a:p>
        </p:txBody>
      </p:sp>
      <p:sp>
        <p:nvSpPr>
          <p:cNvPr id="21" name="바닥글 개체 틀 3">
            <a:extLst>
              <a:ext uri="{FF2B5EF4-FFF2-40B4-BE49-F238E27FC236}">
                <a16:creationId xmlns:a16="http://schemas.microsoft.com/office/drawing/2014/main" id="{7999DD1B-C892-4328-A557-0CE41392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4568" y="6537960"/>
            <a:ext cx="7359342" cy="229237"/>
          </a:xfrm>
        </p:spPr>
        <p:txBody>
          <a:bodyPr/>
          <a:lstStyle/>
          <a:p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Qunova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 Computing © 2021 Hackathon – Credits to </a:t>
            </a:r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Gwonhak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, Minjin, Kevin, Francesco, Willy.</a:t>
            </a:r>
            <a:endParaRPr lang="en-US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98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84"/>
    </mc:Choice>
    <mc:Fallback xmlns="">
      <p:transition spd="slow" advTm="4358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6.4|4.7|3|5.1|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2|2.4|3.1|2.6|3.6|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0.8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F4F3D8"/>
        </a:solidFill>
      </a:spPr>
      <a:bodyPr wrap="square" rtlCol="0" anchor="ctr" anchorCtr="0">
        <a:noAutofit/>
      </a:bodyPr>
      <a:lstStyle>
        <a:defPPr algn="l">
          <a:defRPr sz="2400" b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238730F6EEA04EA79A87CFDFA18FBF" ma:contentTypeVersion="10" ma:contentTypeDescription="새 문서를 만듭니다." ma:contentTypeScope="" ma:versionID="c362cf76e213c731a419f445603c2a44">
  <xsd:schema xmlns:xsd="http://www.w3.org/2001/XMLSchema" xmlns:xs="http://www.w3.org/2001/XMLSchema" xmlns:p="http://schemas.microsoft.com/office/2006/metadata/properties" xmlns:ns2="6c5410b3-6ceb-4c96-8782-2d66b4cf53c2" targetNamespace="http://schemas.microsoft.com/office/2006/metadata/properties" ma:root="true" ma:fieldsID="7c82f59eecb0ca8eddcd2796c0343b94" ns2:_="">
    <xsd:import namespace="6c5410b3-6ceb-4c96-8782-2d66b4cf53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410b3-6ceb-4c96-8782-2d66b4cf53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FD8CF1-C9A4-48FB-943B-8F1DD0106568}">
  <ds:schemaRefs>
    <ds:schemaRef ds:uri="6c5410b3-6ceb-4c96-8782-2d66b4cf53c2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178BD3D-F3EC-4915-A508-3349727BF6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C477E6-48D9-4DC3-A65F-71799658BA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5410b3-6ceb-4c96-8782-2d66b4cf53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45879</TotalTime>
  <Words>284</Words>
  <Application>Microsoft Office PowerPoint</Application>
  <PresentationFormat>A4 용지(210x297mm)</PresentationFormat>
  <Paragraphs>153</Paragraphs>
  <Slides>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Calibri</vt:lpstr>
      <vt:lpstr>Arial</vt:lpstr>
      <vt:lpstr>Trebuchet MS</vt:lpstr>
      <vt:lpstr>맑은 고딕</vt:lpstr>
      <vt:lpstr>Office Theme</vt:lpstr>
      <vt:lpstr>Hackathon 2021: Rigetti Challenge - Quantum Machine Learning (QML) for COVID-19</vt:lpstr>
      <vt:lpstr>The process of what our team did is..</vt:lpstr>
      <vt:lpstr>Our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June-Koo Rhee</dc:creator>
  <cp:lastModifiedBy>Choi Minjin</cp:lastModifiedBy>
  <cp:revision>698</cp:revision>
  <cp:lastPrinted>2021-05-13T12:55:47Z</cp:lastPrinted>
  <dcterms:created xsi:type="dcterms:W3CDTF">2021-01-18T16:00:40Z</dcterms:created>
  <dcterms:modified xsi:type="dcterms:W3CDTF">2021-07-28T08:11:26Z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0x01010090238730F6EEA04EA79A87CFDFA18FBF</vt:lpwstr>
  </property>
</Properties>
</file>